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0" r:id="rId3"/>
    <p:sldId id="346" r:id="rId4"/>
    <p:sldId id="347" r:id="rId5"/>
    <p:sldId id="348" r:id="rId6"/>
    <p:sldId id="349" r:id="rId7"/>
    <p:sldId id="350" r:id="rId8"/>
    <p:sldId id="352" r:id="rId9"/>
    <p:sldId id="351" r:id="rId10"/>
    <p:sldId id="353" r:id="rId11"/>
    <p:sldId id="354" r:id="rId12"/>
    <p:sldId id="355" r:id="rId13"/>
    <p:sldId id="356" r:id="rId14"/>
    <p:sldId id="357" r:id="rId15"/>
    <p:sldId id="375" r:id="rId16"/>
    <p:sldId id="358" r:id="rId17"/>
    <p:sldId id="359" r:id="rId18"/>
    <p:sldId id="376" r:id="rId19"/>
    <p:sldId id="337" r:id="rId20"/>
    <p:sldId id="360" r:id="rId21"/>
    <p:sldId id="361" r:id="rId22"/>
    <p:sldId id="362" r:id="rId23"/>
    <p:sldId id="364" r:id="rId24"/>
    <p:sldId id="365" r:id="rId25"/>
    <p:sldId id="366" r:id="rId26"/>
    <p:sldId id="367" r:id="rId27"/>
    <p:sldId id="368" r:id="rId28"/>
    <p:sldId id="369" r:id="rId29"/>
    <p:sldId id="370" r:id="rId30"/>
    <p:sldId id="371" r:id="rId31"/>
    <p:sldId id="372" r:id="rId32"/>
    <p:sldId id="373" r:id="rId33"/>
    <p:sldId id="374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AFC3"/>
    <a:srgbClr val="008000"/>
    <a:srgbClr val="E0CED3"/>
    <a:srgbClr val="874983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8" autoAdjust="0"/>
    <p:restoredTop sz="94054" autoAdjust="0"/>
  </p:normalViewPr>
  <p:slideViewPr>
    <p:cSldViewPr>
      <p:cViewPr varScale="1">
        <p:scale>
          <a:sx n="105" d="100"/>
          <a:sy n="105" d="100"/>
        </p:scale>
        <p:origin x="1710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49E6-0E5C-4006-9909-ABDE6BDD1B56}" type="datetimeFigureOut">
              <a:rPr lang="ru-RU" smtClean="0">
                <a:solidFill>
                  <a:srgbClr val="292934"/>
                </a:solidFill>
              </a:rPr>
              <a:pPr/>
              <a:t>13.03.2019</a:t>
            </a:fld>
            <a:endParaRPr lang="ru-RU">
              <a:solidFill>
                <a:srgbClr val="292934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92934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58BD-CF85-4BAC-801A-5FC2446AD2E0}" type="slidenum">
              <a:rPr lang="ru-RU" smtClean="0">
                <a:solidFill>
                  <a:srgbClr val="292934"/>
                </a:solidFill>
              </a:rPr>
              <a:pPr/>
              <a:t>‹#›</a:t>
            </a:fld>
            <a:endParaRPr lang="ru-RU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122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49E6-0E5C-4006-9909-ABDE6BDD1B56}" type="datetimeFigureOut">
              <a:rPr lang="ru-RU" smtClean="0">
                <a:solidFill>
                  <a:srgbClr val="292934">
                    <a:tint val="75000"/>
                  </a:srgbClr>
                </a:solidFill>
              </a:rPr>
              <a:pPr/>
              <a:t>13.03.2019</a:t>
            </a:fld>
            <a:endParaRPr lang="ru-RU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58BD-CF85-4BAC-801A-5FC2446AD2E0}" type="slidenum">
              <a:rPr lang="ru-RU" smtClean="0">
                <a:solidFill>
                  <a:srgbClr val="292934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2929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047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49E6-0E5C-4006-9909-ABDE6BDD1B56}" type="datetimeFigureOut">
              <a:rPr lang="ru-RU" smtClean="0">
                <a:solidFill>
                  <a:srgbClr val="292934">
                    <a:tint val="75000"/>
                  </a:srgbClr>
                </a:solidFill>
              </a:rPr>
              <a:pPr/>
              <a:t>13.03.2019</a:t>
            </a:fld>
            <a:endParaRPr lang="ru-RU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58BD-CF85-4BAC-801A-5FC2446AD2E0}" type="slidenum">
              <a:rPr lang="ru-RU" smtClean="0">
                <a:solidFill>
                  <a:srgbClr val="292934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2929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85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49E6-0E5C-4006-9909-ABDE6BDD1B56}" type="datetimeFigureOut">
              <a:rPr lang="ru-RU" smtClean="0">
                <a:solidFill>
                  <a:srgbClr val="292934">
                    <a:tint val="75000"/>
                  </a:srgbClr>
                </a:solidFill>
              </a:rPr>
              <a:pPr/>
              <a:t>13.03.2019</a:t>
            </a:fld>
            <a:endParaRPr lang="ru-RU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58BD-CF85-4BAC-801A-5FC2446AD2E0}" type="slidenum">
              <a:rPr lang="ru-RU" smtClean="0">
                <a:solidFill>
                  <a:srgbClr val="292934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2929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032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49E6-0E5C-4006-9909-ABDE6BDD1B56}" type="datetimeFigureOut">
              <a:rPr lang="ru-RU" smtClean="0">
                <a:solidFill>
                  <a:srgbClr val="292934">
                    <a:tint val="75000"/>
                  </a:srgbClr>
                </a:solidFill>
              </a:rPr>
              <a:pPr/>
              <a:t>13.03.2019</a:t>
            </a:fld>
            <a:endParaRPr lang="ru-RU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58BD-CF85-4BAC-801A-5FC2446AD2E0}" type="slidenum">
              <a:rPr lang="ru-RU" smtClean="0">
                <a:solidFill>
                  <a:srgbClr val="292934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2929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932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49E6-0E5C-4006-9909-ABDE6BDD1B56}" type="datetimeFigureOut">
              <a:rPr lang="ru-RU" smtClean="0">
                <a:solidFill>
                  <a:srgbClr val="292934">
                    <a:tint val="75000"/>
                  </a:srgbClr>
                </a:solidFill>
              </a:rPr>
              <a:pPr/>
              <a:t>13.03.2019</a:t>
            </a:fld>
            <a:endParaRPr lang="ru-RU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58BD-CF85-4BAC-801A-5FC2446AD2E0}" type="slidenum">
              <a:rPr lang="ru-RU" smtClean="0">
                <a:solidFill>
                  <a:srgbClr val="292934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2929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021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49E6-0E5C-4006-9909-ABDE6BDD1B56}" type="datetimeFigureOut">
              <a:rPr lang="ru-RU" smtClean="0">
                <a:solidFill>
                  <a:srgbClr val="292934">
                    <a:tint val="75000"/>
                  </a:srgbClr>
                </a:solidFill>
              </a:rPr>
              <a:pPr/>
              <a:t>13.03.2019</a:t>
            </a:fld>
            <a:endParaRPr lang="ru-RU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58BD-CF85-4BAC-801A-5FC2446AD2E0}" type="slidenum">
              <a:rPr lang="ru-RU" smtClean="0">
                <a:solidFill>
                  <a:srgbClr val="292934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2929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07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49E6-0E5C-4006-9909-ABDE6BDD1B56}" type="datetimeFigureOut">
              <a:rPr lang="ru-RU" smtClean="0">
                <a:solidFill>
                  <a:srgbClr val="292934">
                    <a:tint val="75000"/>
                  </a:srgbClr>
                </a:solidFill>
              </a:rPr>
              <a:pPr/>
              <a:t>13.03.2019</a:t>
            </a:fld>
            <a:endParaRPr lang="ru-RU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58BD-CF85-4BAC-801A-5FC2446AD2E0}" type="slidenum">
              <a:rPr lang="ru-RU" smtClean="0">
                <a:solidFill>
                  <a:srgbClr val="292934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2929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17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49E6-0E5C-4006-9909-ABDE6BDD1B56}" type="datetimeFigureOut">
              <a:rPr lang="ru-RU" smtClean="0">
                <a:solidFill>
                  <a:srgbClr val="292934">
                    <a:tint val="75000"/>
                  </a:srgbClr>
                </a:solidFill>
              </a:rPr>
              <a:pPr/>
              <a:t>13.03.2019</a:t>
            </a:fld>
            <a:endParaRPr lang="ru-RU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58BD-CF85-4BAC-801A-5FC2446AD2E0}" type="slidenum">
              <a:rPr lang="ru-RU" smtClean="0">
                <a:solidFill>
                  <a:srgbClr val="292934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2929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928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49E6-0E5C-4006-9909-ABDE6BDD1B56}" type="datetimeFigureOut">
              <a:rPr lang="ru-RU" smtClean="0">
                <a:solidFill>
                  <a:srgbClr val="292934">
                    <a:tint val="75000"/>
                  </a:srgbClr>
                </a:solidFill>
              </a:rPr>
              <a:pPr/>
              <a:t>13.03.2019</a:t>
            </a:fld>
            <a:endParaRPr lang="ru-RU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58BD-CF85-4BAC-801A-5FC2446AD2E0}" type="slidenum">
              <a:rPr lang="ru-RU" smtClean="0">
                <a:solidFill>
                  <a:srgbClr val="292934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2929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801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49E6-0E5C-4006-9909-ABDE6BDD1B56}" type="datetimeFigureOut">
              <a:rPr lang="ru-RU" smtClean="0">
                <a:solidFill>
                  <a:srgbClr val="292934">
                    <a:tint val="75000"/>
                  </a:srgbClr>
                </a:solidFill>
              </a:rPr>
              <a:pPr/>
              <a:t>13.03.2019</a:t>
            </a:fld>
            <a:endParaRPr lang="ru-RU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58BD-CF85-4BAC-801A-5FC2446AD2E0}" type="slidenum">
              <a:rPr lang="ru-RU" smtClean="0">
                <a:solidFill>
                  <a:srgbClr val="292934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2929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313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D49E6-0E5C-4006-9909-ABDE6BDD1B56}" type="datetimeFigureOut">
              <a:rPr lang="ru-RU" smtClean="0">
                <a:solidFill>
                  <a:srgbClr val="292934">
                    <a:tint val="75000"/>
                  </a:srgbClr>
                </a:solidFill>
              </a:rPr>
              <a:pPr/>
              <a:t>13.03.2019</a:t>
            </a:fld>
            <a:endParaRPr lang="ru-RU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E58BD-CF85-4BAC-801A-5FC2446AD2E0}" type="slidenum">
              <a:rPr lang="ru-RU" smtClean="0">
                <a:solidFill>
                  <a:srgbClr val="292934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2929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219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496944" cy="122413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dirty="0" smtClean="0"/>
              <a:t>Лекция </a:t>
            </a:r>
            <a:r>
              <a:rPr lang="ru-RU" sz="3600" dirty="0" smtClean="0"/>
              <a:t>№5 </a:t>
            </a:r>
            <a:r>
              <a:rPr lang="ru-RU" sz="3600" dirty="0" smtClean="0"/>
              <a:t>. </a:t>
            </a:r>
            <a:r>
              <a:rPr lang="ru-RU" sz="3600" dirty="0" smtClean="0">
                <a:latin typeface="+mn-lt"/>
              </a:rPr>
              <a:t>Сборочный чертеж. Деталирование</a:t>
            </a:r>
            <a:r>
              <a:rPr lang="ru-RU" sz="3600" dirty="0">
                <a:latin typeface="+mn-lt"/>
              </a:rPr>
              <a:t> </a:t>
            </a:r>
            <a:r>
              <a:rPr lang="ru-RU" sz="3600" dirty="0" smtClean="0">
                <a:latin typeface="+mn-lt"/>
              </a:rPr>
              <a:t>сборочного чертежа.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763686"/>
            <a:ext cx="8208912" cy="483366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/>
              </a:rPr>
              <a:t>План лекции:</a:t>
            </a:r>
          </a:p>
          <a:p>
            <a:pPr marL="514350" indent="-5143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3000" dirty="0" smtClean="0">
                <a:effectLst/>
              </a:rPr>
              <a:t>Виды изделий и конструкторской документации.</a:t>
            </a:r>
            <a:endParaRPr lang="ru-RU" sz="3000" dirty="0">
              <a:effectLst/>
            </a:endParaRPr>
          </a:p>
          <a:p>
            <a:pPr marL="514350" indent="-5143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3000" dirty="0">
                <a:effectLst/>
              </a:rPr>
              <a:t>Общие сведения о сборочном чертеже.  </a:t>
            </a:r>
            <a:r>
              <a:rPr lang="ru-RU" sz="3000" dirty="0" smtClean="0">
                <a:effectLst/>
              </a:rPr>
              <a:t>Спецификация. </a:t>
            </a:r>
          </a:p>
          <a:p>
            <a:pPr marL="514350" indent="-5143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3000" dirty="0" smtClean="0">
                <a:effectLst/>
              </a:rPr>
              <a:t>Алгоритм чтения сборочного чертежа.</a:t>
            </a:r>
          </a:p>
          <a:p>
            <a:pPr marL="514350" indent="-5143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3000" dirty="0" smtClean="0">
                <a:effectLst/>
              </a:rPr>
              <a:t> </a:t>
            </a:r>
            <a:r>
              <a:rPr lang="ru-RU" sz="3000" dirty="0" err="1" smtClean="0">
                <a:effectLst/>
              </a:rPr>
              <a:t>Деталирование</a:t>
            </a:r>
            <a:r>
              <a:rPr lang="ru-RU" sz="3000" dirty="0" smtClean="0">
                <a:effectLst/>
              </a:rPr>
              <a:t>. Порядок деталирования .</a:t>
            </a:r>
          </a:p>
          <a:p>
            <a:pPr marL="514350" indent="-5143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3000" dirty="0" smtClean="0">
                <a:effectLst/>
              </a:rPr>
              <a:t> Пример деталирования сборочного чертежа </a:t>
            </a:r>
            <a:endParaRPr lang="ru-RU" sz="3000" dirty="0">
              <a:effectLst/>
            </a:endParaRPr>
          </a:p>
          <a:p>
            <a:pPr algn="l"/>
            <a:endParaRPr lang="ru-RU" sz="2800" dirty="0" smtClean="0">
              <a:effectLst/>
            </a:endParaRPr>
          </a:p>
          <a:p>
            <a:pPr marL="514350" indent="-514350" algn="l">
              <a:buFont typeface="+mj-lt"/>
              <a:buAutoNum type="arabicPeriod"/>
            </a:pPr>
            <a:endParaRPr lang="ru-RU" sz="2800" b="1" dirty="0" smtClean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17904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6740"/>
            <a:ext cx="1727175" cy="129405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6287" y="160338"/>
            <a:ext cx="8352928" cy="111680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 smtClean="0">
                <a:effectLst/>
              </a:rPr>
              <a:t>Сборочный чертеж должен содержать:</a:t>
            </a:r>
            <a:endParaRPr lang="ru-RU" sz="3600" b="1" dirty="0">
              <a:effectLst/>
            </a:endParaRPr>
          </a:p>
        </p:txBody>
      </p:sp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7103" y="1499752"/>
            <a:ext cx="8576122" cy="5328592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effectLst/>
              </a:rPr>
              <a:t>1. Изображение сборочной единицы, </a:t>
            </a:r>
            <a:r>
              <a:rPr lang="ru-RU" sz="2200" dirty="0" smtClean="0">
                <a:effectLst/>
              </a:rPr>
              <a:t>дающее</a:t>
            </a:r>
            <a:r>
              <a:rPr lang="ru-RU" sz="2200" dirty="0">
                <a:effectLst/>
              </a:rPr>
              <a:t> </a:t>
            </a:r>
            <a:r>
              <a:rPr lang="ru-RU" sz="2200" dirty="0" smtClean="0">
                <a:effectLst/>
              </a:rPr>
              <a:t>представление о расположении и взаимной связи составных частей, соединяемых по данному чертежу, и обеспечивающее возможность осуществления сборки и контроля сборочной единицы.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sz="2200" dirty="0" smtClean="0">
                <a:effectLst/>
              </a:rPr>
              <a:t>2.  </a:t>
            </a:r>
            <a:r>
              <a:rPr lang="ru-RU" sz="2200" b="1" dirty="0" smtClean="0">
                <a:effectLst/>
              </a:rPr>
              <a:t>Указания</a:t>
            </a:r>
            <a:r>
              <a:rPr lang="ru-RU" sz="2200" dirty="0" smtClean="0">
                <a:effectLst/>
              </a:rPr>
              <a:t> о характере сопряжения и методах его осуществления, если точность сопряжения обеспечивается не заданными предельными отклонениями размеров, а подбором, пригонкой и т.п., а также указания о выполнении неразъемных соединений.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sz="2200" dirty="0" smtClean="0">
                <a:effectLst/>
              </a:rPr>
              <a:t>3. </a:t>
            </a:r>
            <a:r>
              <a:rPr lang="ru-RU" sz="2200" b="1" dirty="0" smtClean="0">
                <a:effectLst/>
              </a:rPr>
              <a:t>Номера позиций </a:t>
            </a:r>
            <a:r>
              <a:rPr lang="ru-RU" sz="2200" dirty="0" smtClean="0">
                <a:effectLst/>
              </a:rPr>
              <a:t>составных частей, входящих в изделие.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sz="2200" dirty="0" smtClean="0">
                <a:effectLst/>
              </a:rPr>
              <a:t>4. </a:t>
            </a:r>
            <a:r>
              <a:rPr lang="ru-RU" sz="2200" b="1" dirty="0" smtClean="0">
                <a:effectLst/>
              </a:rPr>
              <a:t>Габаритные размеры </a:t>
            </a:r>
            <a:r>
              <a:rPr lang="ru-RU" sz="2200" dirty="0" smtClean="0">
                <a:effectLst/>
              </a:rPr>
              <a:t>изделия, установочные, присоединительные и другие необходимые справочные размеры.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sz="2200" dirty="0" smtClean="0">
                <a:effectLst/>
              </a:rPr>
              <a:t>5. </a:t>
            </a:r>
            <a:r>
              <a:rPr lang="ru-RU" sz="2200" b="1" dirty="0" smtClean="0">
                <a:effectLst/>
              </a:rPr>
              <a:t>Техническую характеристику </a:t>
            </a:r>
            <a:r>
              <a:rPr lang="ru-RU" sz="2200" dirty="0" smtClean="0">
                <a:effectLst/>
              </a:rPr>
              <a:t>изделия (при необходимости).</a:t>
            </a:r>
          </a:p>
          <a:p>
            <a:pPr algn="l"/>
            <a:endParaRPr lang="ru-RU" sz="2500" dirty="0" smtClean="0">
              <a:effectLst/>
            </a:endParaRPr>
          </a:p>
          <a:p>
            <a:pPr algn="l"/>
            <a:r>
              <a:rPr lang="ru-RU" sz="2500" dirty="0" smtClean="0">
                <a:effectLst/>
              </a:rPr>
              <a:t> </a:t>
            </a:r>
          </a:p>
        </p:txBody>
      </p:sp>
      <p:sp>
        <p:nvSpPr>
          <p:cNvPr id="5" name="AutoShape 2" descr="https://img05.rl0.ru/8873dcad948744a1451d0c954746dd17/c1300x974/previews.123rf.com/images/mistac/mistac1110/mistac111000033/10796723-A-compass-pen-protractor-ruler-on-a-sheet-of-graph-paper--Stock-Pho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Двойная стрелка вверх/вниз 5"/>
          <p:cNvSpPr/>
          <p:nvPr/>
        </p:nvSpPr>
        <p:spPr>
          <a:xfrm flipH="1">
            <a:off x="4509183" y="6957392"/>
            <a:ext cx="270156" cy="100811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554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6740"/>
            <a:ext cx="1727175" cy="129405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6287" y="160338"/>
            <a:ext cx="8352928" cy="111680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 smtClean="0">
                <a:effectLst/>
              </a:rPr>
              <a:t>Размеры, наносимые на сборочных чертежах:</a:t>
            </a:r>
            <a:endParaRPr lang="ru-RU" sz="3600" b="1" dirty="0">
              <a:effectLst/>
            </a:endParaRPr>
          </a:p>
        </p:txBody>
      </p:sp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575" y="1499752"/>
            <a:ext cx="5148064" cy="5328592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effectLst/>
              </a:rPr>
              <a:t>Размеры на сборочных чертежах наносят в соответствии с ГОСТ 2.109-73.</a:t>
            </a:r>
          </a:p>
          <a:p>
            <a:pPr algn="l"/>
            <a:r>
              <a:rPr lang="ru-RU" sz="2000" dirty="0" smtClean="0">
                <a:effectLst/>
              </a:rPr>
              <a:t>На сборочном чертеже обязательно должны быть заданы размеры, которые характеризуют изделие в целом, а также те, которые необходимо выдержать при сборке и контроле изготавливаемого изделия:</a:t>
            </a:r>
          </a:p>
          <a:p>
            <a:pPr algn="l"/>
            <a:r>
              <a:rPr lang="ru-RU" sz="1800" dirty="0" smtClean="0">
                <a:effectLst/>
              </a:rPr>
              <a:t>1. </a:t>
            </a:r>
            <a:r>
              <a:rPr lang="ru-RU" sz="1800" b="1" dirty="0" smtClean="0">
                <a:effectLst/>
              </a:rPr>
              <a:t>Габаритные размеры</a:t>
            </a:r>
            <a:r>
              <a:rPr lang="ru-RU" sz="1800" dirty="0" smtClean="0">
                <a:effectLst/>
              </a:rPr>
              <a:t>, т. е.  наибольшие внешние размеры изделия по трем измерениям (высота, длина, ширина).</a:t>
            </a:r>
          </a:p>
          <a:p>
            <a:pPr algn="l"/>
            <a:r>
              <a:rPr lang="ru-RU" sz="1800" dirty="0" smtClean="0">
                <a:effectLst/>
              </a:rPr>
              <a:t>2. </a:t>
            </a:r>
            <a:r>
              <a:rPr lang="ru-RU" sz="1800" b="1" dirty="0" smtClean="0">
                <a:effectLst/>
              </a:rPr>
              <a:t>Установочные размеры</a:t>
            </a:r>
            <a:r>
              <a:rPr lang="ru-RU" sz="1800" dirty="0" smtClean="0">
                <a:effectLst/>
              </a:rPr>
              <a:t>, которые необходимы для установки сборочной единицы по месту использования. Это </a:t>
            </a:r>
            <a:r>
              <a:rPr lang="ru-RU" sz="1800" dirty="0" err="1" smtClean="0">
                <a:effectLst/>
              </a:rPr>
              <a:t>размерывки</a:t>
            </a:r>
            <a:r>
              <a:rPr lang="ru-RU" sz="1800" dirty="0" smtClean="0">
                <a:effectLst/>
              </a:rPr>
              <a:t> изделия при монтаже, например, расстояние между отверстий.</a:t>
            </a:r>
          </a:p>
          <a:p>
            <a:pPr algn="l"/>
            <a:endParaRPr lang="ru-RU" sz="2500" dirty="0" smtClean="0">
              <a:effectLst/>
            </a:endParaRPr>
          </a:p>
          <a:p>
            <a:pPr algn="l"/>
            <a:r>
              <a:rPr lang="ru-RU" sz="2500" dirty="0" smtClean="0">
                <a:effectLst/>
              </a:rPr>
              <a:t> </a:t>
            </a:r>
          </a:p>
        </p:txBody>
      </p:sp>
      <p:sp>
        <p:nvSpPr>
          <p:cNvPr id="5" name="AutoShape 2" descr="https://img05.rl0.ru/8873dcad948744a1451d0c954746dd17/c1300x974/previews.123rf.com/images/mistac/mistac1110/mistac111000033/10796723-A-compass-pen-protractor-ruler-on-a-sheet-of-graph-paper--Stock-Pho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http://a0601.narod.ru/BOM/r45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7"/>
          <a:stretch/>
        </p:blipFill>
        <p:spPr bwMode="auto">
          <a:xfrm>
            <a:off x="5270703" y="1556792"/>
            <a:ext cx="3840361" cy="503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878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6740"/>
            <a:ext cx="1727175" cy="129405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6287" y="160338"/>
            <a:ext cx="8352928" cy="111680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 smtClean="0">
                <a:effectLst/>
              </a:rPr>
              <a:t>Размеры, наносимые на сборочных чертежах:</a:t>
            </a:r>
            <a:endParaRPr lang="ru-RU" sz="3600" b="1" dirty="0">
              <a:effectLst/>
            </a:endParaRPr>
          </a:p>
        </p:txBody>
      </p:sp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575" y="1499752"/>
            <a:ext cx="5148064" cy="5328592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effectLst/>
              </a:rPr>
              <a:t>3. </a:t>
            </a:r>
            <a:r>
              <a:rPr lang="ru-RU" sz="2000" b="1" dirty="0" smtClean="0">
                <a:effectLst/>
              </a:rPr>
              <a:t>Присоединительные размеры </a:t>
            </a:r>
            <a:r>
              <a:rPr lang="ru-RU" sz="2000" dirty="0" smtClean="0">
                <a:effectLst/>
              </a:rPr>
              <a:t>, обеспечивающие возможность присоединения их к другому изделию.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ru-RU" sz="500" dirty="0" smtClean="0">
              <a:effectLst/>
            </a:endParaRPr>
          </a:p>
          <a:p>
            <a:pPr algn="l"/>
            <a:r>
              <a:rPr lang="ru-RU" sz="2000" dirty="0" smtClean="0">
                <a:effectLst/>
              </a:rPr>
              <a:t>4. </a:t>
            </a:r>
            <a:r>
              <a:rPr lang="ru-RU" sz="2000" b="1" dirty="0" smtClean="0">
                <a:effectLst/>
              </a:rPr>
              <a:t>Монтажные размеры</a:t>
            </a:r>
            <a:r>
              <a:rPr lang="ru-RU" sz="2000" dirty="0" smtClean="0">
                <a:effectLst/>
              </a:rPr>
              <a:t>, которые необходимы для правильной установки деталей относительно друг друга, например, размеры между центровыми и осевыми линиями.</a:t>
            </a:r>
          </a:p>
          <a:p>
            <a:pPr algn="l"/>
            <a:r>
              <a:rPr lang="ru-RU" sz="2000" dirty="0" smtClean="0">
                <a:effectLst/>
              </a:rPr>
              <a:t> 5. </a:t>
            </a:r>
            <a:r>
              <a:rPr lang="ru-RU" sz="2000" b="1" dirty="0" smtClean="0">
                <a:effectLst/>
              </a:rPr>
              <a:t>Справочные размеры </a:t>
            </a:r>
            <a:r>
              <a:rPr lang="ru-RU" sz="2000" dirty="0" smtClean="0">
                <a:effectLst/>
              </a:rPr>
              <a:t>проставляются в случае необходимости.</a:t>
            </a:r>
          </a:p>
          <a:p>
            <a:pPr algn="l"/>
            <a:r>
              <a:rPr lang="ru-RU" sz="2000" dirty="0" smtClean="0">
                <a:effectLst/>
              </a:rPr>
              <a:t>Иногда на сборочных чертежах все размеры могут быть справочными. Чаще всего на сборочных чертежах габаритные размеры являются справочными.</a:t>
            </a:r>
          </a:p>
        </p:txBody>
      </p:sp>
      <p:sp>
        <p:nvSpPr>
          <p:cNvPr id="5" name="AutoShape 2" descr="https://img05.rl0.ru/8873dcad948744a1451d0c954746dd17/c1300x974/previews.123rf.com/images/mistac/mistac1110/mistac111000033/10796723-A-compass-pen-protractor-ruler-on-a-sheet-of-graph-paper--Stock-Pho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http://a0601.narod.ru/BOM/r45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7"/>
          <a:stretch/>
        </p:blipFill>
        <p:spPr bwMode="auto">
          <a:xfrm>
            <a:off x="5270703" y="1556792"/>
            <a:ext cx="3840361" cy="503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743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6740"/>
            <a:ext cx="1727175" cy="129405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0375" y="160338"/>
            <a:ext cx="8352928" cy="65645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3600" b="1" dirty="0" smtClean="0">
                <a:effectLst/>
              </a:rPr>
              <a:t>Спецификация</a:t>
            </a:r>
            <a:endParaRPr lang="ru-RU" sz="3600" b="1" dirty="0">
              <a:effectLst/>
            </a:endParaRPr>
          </a:p>
        </p:txBody>
      </p:sp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575" y="1124744"/>
            <a:ext cx="4664075" cy="5079022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effectLst/>
              </a:rPr>
              <a:t>Спецификация</a:t>
            </a:r>
            <a:r>
              <a:rPr lang="ru-RU" sz="2000" dirty="0" smtClean="0">
                <a:effectLst/>
              </a:rPr>
              <a:t> – это конструкторский документ, определяющий состав сборочной единицы, комплекса или комплекта.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effectLst/>
              </a:rPr>
              <a:t>Является  обязательным  основным документом для всех изделий кроме деталей.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effectLst/>
              </a:rPr>
              <a:t>Спецификация</a:t>
            </a:r>
            <a:r>
              <a:rPr lang="ru-RU" sz="2000" dirty="0" smtClean="0">
                <a:effectLst/>
              </a:rPr>
              <a:t> определяет состав изделия и необходима для его изготовления, комплектования конструкторских документов и планирования запуска  в производство.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ru-RU" sz="500" dirty="0" smtClean="0">
              <a:effectLst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effectLst/>
              </a:rPr>
              <a:t>Описание </a:t>
            </a:r>
            <a:r>
              <a:rPr lang="ru-RU" sz="2000" b="1" dirty="0" smtClean="0">
                <a:effectLst/>
              </a:rPr>
              <a:t>спецификации</a:t>
            </a:r>
            <a:r>
              <a:rPr lang="ru-RU" sz="2000" dirty="0" smtClean="0">
                <a:effectLst/>
              </a:rPr>
              <a:t> приводится в ГОСТ 2.109-68. ГОСТ 2.105-79 и ГОСТ 2.113-73.</a:t>
            </a:r>
          </a:p>
        </p:txBody>
      </p:sp>
      <p:sp>
        <p:nvSpPr>
          <p:cNvPr id="5" name="AutoShape 2" descr="https://img05.rl0.ru/8873dcad948744a1451d0c954746dd17/c1300x974/previews.123rf.com/images/mistac/mistac1110/mistac111000033/10796723-A-compass-pen-protractor-ruler-on-a-sheet-of-graph-paper--Stock-Pho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http://fair-nurbs-ru.1gb.ru/CONTENT_KG/MU6_F_files/image00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620688"/>
            <a:ext cx="432435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138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s://img05.rl0.ru/8873dcad948744a1451d0c954746dd17/c1300x974/previews.123rf.com/images/mistac/mistac1110/mistac111000033/10796723-A-compass-pen-protractor-ruler-on-a-sheet-of-graph-paper--Stock-Pho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/>
          <p:cNvPicPr/>
          <p:nvPr/>
        </p:nvPicPr>
        <p:blipFill rotWithShape="1">
          <a:blip r:embed="rId2"/>
          <a:srcRect l="14389" t="18749" r="52148" b="37798"/>
          <a:stretch/>
        </p:blipFill>
        <p:spPr bwMode="auto">
          <a:xfrm>
            <a:off x="460376" y="548680"/>
            <a:ext cx="8288088" cy="59046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25" y="5556740"/>
            <a:ext cx="1727175" cy="129405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3615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s://img05.rl0.ru/8873dcad948744a1451d0c954746dd17/c1300x974/previews.123rf.com/images/mistac/mistac1110/mistac111000033/10796723-A-compass-pen-protractor-ruler-on-a-sheet-of-graph-paper--Stock-Pho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14891" t="24107" r="52482" b="36310"/>
          <a:stretch/>
        </p:blipFill>
        <p:spPr bwMode="auto">
          <a:xfrm>
            <a:off x="460375" y="637649"/>
            <a:ext cx="7820037" cy="55446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733256"/>
            <a:ext cx="1331640" cy="111753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3216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s://img05.rl0.ru/8873dcad948744a1451d0c954746dd17/c1300x974/previews.123rf.com/images/mistac/mistac1110/mistac111000033/10796723-A-compass-pen-protractor-ruler-on-a-sheet-of-graph-paper--Stock-Pho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/>
          <p:cNvPicPr/>
          <p:nvPr/>
        </p:nvPicPr>
        <p:blipFill rotWithShape="1">
          <a:blip r:embed="rId2"/>
          <a:srcRect l="14389" t="20238" r="52315" b="37203"/>
          <a:stretch/>
        </p:blipFill>
        <p:spPr bwMode="auto">
          <a:xfrm>
            <a:off x="460375" y="620688"/>
            <a:ext cx="8216081" cy="55830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25" y="5556740"/>
            <a:ext cx="1727175" cy="129405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345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s://img05.rl0.ru/8873dcad948744a1451d0c954746dd17/c1300x974/previews.123rf.com/images/mistac/mistac1110/mistac111000033/10796723-A-compass-pen-protractor-ruler-on-a-sheet-of-graph-paper--Stock-Pho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15896" t="19941" r="52649" b="46428"/>
          <a:stretch/>
        </p:blipFill>
        <p:spPr bwMode="auto">
          <a:xfrm>
            <a:off x="683568" y="692696"/>
            <a:ext cx="7848872" cy="52950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25" y="5556740"/>
            <a:ext cx="1727175" cy="129405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0139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s://img05.rl0.ru/8873dcad948744a1451d0c954746dd17/c1300x974/previews.123rf.com/images/mistac/mistac1110/mistac111000033/10796723-A-compass-pen-protractor-ruler-on-a-sheet-of-graph-paper--Stock-Pho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/>
          <a:srcRect l="14556" t="31139" r="54323" b="37797"/>
          <a:stretch/>
        </p:blipFill>
        <p:spPr bwMode="auto">
          <a:xfrm>
            <a:off x="739247" y="1511559"/>
            <a:ext cx="7820036" cy="46922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72801" y="160338"/>
            <a:ext cx="8352928" cy="11804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ts val="6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3600" b="1" dirty="0" smtClean="0">
                <a:effectLst/>
              </a:rPr>
              <a:t>3. Алгоритм чтения сборочного чертежа</a:t>
            </a:r>
            <a:endParaRPr lang="ru-RU" sz="36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25" y="5556740"/>
            <a:ext cx="1727175" cy="129405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7375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s://img05.rl0.ru/8873dcad948744a1451d0c954746dd17/c1300x974/previews.123rf.com/images/mistac/mistac1110/mistac111000033/10796723-A-compass-pen-protractor-ruler-on-a-sheet-of-graph-paper--Stock-Pho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64484" y="160338"/>
            <a:ext cx="8352928" cy="7920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ts val="6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3600" b="1" dirty="0" smtClean="0">
                <a:effectLst/>
              </a:rPr>
              <a:t>Чтение сборочного чертежа</a:t>
            </a:r>
            <a:endParaRPr lang="ru-RU" sz="3600" b="1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6740"/>
            <a:ext cx="1727175" cy="129405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4484" y="1357317"/>
            <a:ext cx="83529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800" dirty="0" smtClean="0"/>
              <a:t>Изучить назначение и принцип работы сборочной единицы.</a:t>
            </a:r>
          </a:p>
          <a:p>
            <a:pPr marL="457200" indent="-457200">
              <a:buAutoNum type="arabicPeriod"/>
            </a:pPr>
            <a:r>
              <a:rPr lang="ru-RU" sz="2800" dirty="0" smtClean="0"/>
              <a:t>По </a:t>
            </a:r>
            <a:r>
              <a:rPr lang="ru-RU" sz="2800" dirty="0"/>
              <a:t>с</a:t>
            </a:r>
            <a:r>
              <a:rPr lang="ru-RU" sz="2800" dirty="0" smtClean="0"/>
              <a:t>пецификации узнать наименование, материал и количество всех деталей, входящих в сборочную единицу.</a:t>
            </a:r>
          </a:p>
          <a:p>
            <a:pPr marL="457200" indent="-457200">
              <a:buAutoNum type="arabicPeriod"/>
            </a:pPr>
            <a:r>
              <a:rPr lang="ru-RU" sz="2800" dirty="0" smtClean="0"/>
              <a:t>Выяснить способы соединения и крепления деталей сборочной единицы.</a:t>
            </a:r>
          </a:p>
          <a:p>
            <a:pPr marL="457200" indent="-457200">
              <a:buAutoNum type="arabicPeriod"/>
            </a:pPr>
            <a:r>
              <a:rPr lang="ru-RU" sz="2800" dirty="0" smtClean="0"/>
              <a:t>Установить последовательность сборки и разборки сборочной единицы.</a:t>
            </a:r>
          </a:p>
          <a:p>
            <a:pPr marL="457200" indent="-457200">
              <a:buAutoNum type="arabicPeriod"/>
            </a:pPr>
            <a:r>
              <a:rPr lang="ru-RU" sz="2800" dirty="0" smtClean="0"/>
              <a:t>Определить назначение каждой детали.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99820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6740"/>
            <a:ext cx="1727175" cy="129405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6287" y="160338"/>
            <a:ext cx="8352928" cy="111680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 smtClean="0"/>
              <a:t>1. </a:t>
            </a:r>
            <a:r>
              <a:rPr lang="ru-RU" sz="3600" b="1" dirty="0">
                <a:effectLst/>
              </a:rPr>
              <a:t>Виды </a:t>
            </a:r>
            <a:r>
              <a:rPr lang="ru-RU" sz="3600" b="1" dirty="0" smtClean="0">
                <a:effectLst/>
              </a:rPr>
              <a:t>изделий. Виды конструкторской документации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0375" y="1340768"/>
            <a:ext cx="8432105" cy="108012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/>
              </a:rPr>
              <a:t>Выпускаемая предприятием законченная продукция носит общее название - </a:t>
            </a:r>
            <a:r>
              <a:rPr lang="ru-RU" sz="2800" b="1" dirty="0" smtClean="0">
                <a:solidFill>
                  <a:schemeClr val="tx1"/>
                </a:solidFill>
                <a:effectLst/>
              </a:rPr>
              <a:t>изделие</a:t>
            </a:r>
            <a:r>
              <a:rPr lang="ru-RU" sz="2800" dirty="0" smtClean="0">
                <a:solidFill>
                  <a:schemeClr val="tx1"/>
                </a:solidFill>
                <a:effectLst/>
              </a:rPr>
              <a:t>.</a:t>
            </a:r>
          </a:p>
          <a:p>
            <a:pPr algn="ctr"/>
            <a:endParaRPr lang="ru-RU" sz="280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AutoShape 2" descr="https://img05.rl0.ru/8873dcad948744a1451d0c954746dd17/c1300x974/previews.123rf.com/images/mistac/mistac1110/mistac111000033/10796723-A-compass-pen-protractor-ruler-on-a-sheet-of-graph-paper--Stock-Pho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67959" y="2487159"/>
            <a:ext cx="2592797" cy="707359"/>
          </a:xfrm>
          <a:prstGeom prst="roundRect">
            <a:avLst/>
          </a:prstGeom>
          <a:gradFill>
            <a:gsLst>
              <a:gs pos="0">
                <a:schemeClr val="bg1">
                  <a:tint val="95000"/>
                  <a:satMod val="140000"/>
                  <a:lumMod val="120000"/>
                </a:schemeClr>
              </a:gs>
              <a:gs pos="68000">
                <a:schemeClr val="bg1">
                  <a:tint val="95000"/>
                  <a:shade val="70000"/>
                  <a:satMod val="180000"/>
                  <a:lumMod val="82000"/>
                </a:schemeClr>
              </a:gs>
            </a:gsLst>
            <a:path path="circle">
              <a:fillToRect l="25000" t="25000" r="25000" b="25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Изделие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02183" y="4100757"/>
            <a:ext cx="2592797" cy="1061038"/>
          </a:xfrm>
          <a:prstGeom prst="roundRect">
            <a:avLst/>
          </a:prstGeom>
          <a:gradFill>
            <a:gsLst>
              <a:gs pos="0">
                <a:schemeClr val="bg1">
                  <a:tint val="95000"/>
                  <a:satMod val="140000"/>
                  <a:lumMod val="120000"/>
                </a:schemeClr>
              </a:gs>
              <a:gs pos="68000">
                <a:schemeClr val="bg1">
                  <a:tint val="95000"/>
                  <a:shade val="70000"/>
                  <a:satMod val="180000"/>
                  <a:lumMod val="82000"/>
                </a:schemeClr>
              </a:gs>
            </a:gsLst>
            <a:path path="circle">
              <a:fillToRect l="25000" t="25000" r="25000" b="25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Основное производство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38811" y="4091439"/>
            <a:ext cx="2592797" cy="1061038"/>
          </a:xfrm>
          <a:prstGeom prst="roundRect">
            <a:avLst/>
          </a:prstGeom>
          <a:gradFill>
            <a:gsLst>
              <a:gs pos="0">
                <a:schemeClr val="bg1">
                  <a:tint val="95000"/>
                  <a:satMod val="140000"/>
                  <a:lumMod val="120000"/>
                </a:schemeClr>
              </a:gs>
              <a:gs pos="68000">
                <a:schemeClr val="bg1">
                  <a:tint val="95000"/>
                  <a:shade val="70000"/>
                  <a:satMod val="180000"/>
                  <a:lumMod val="82000"/>
                </a:schemeClr>
              </a:gs>
            </a:gsLst>
            <a:path path="circle">
              <a:fillToRect l="25000" t="25000" r="25000" b="25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Вспомогательное производство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Двойная стрелка вверх/вниз 5"/>
          <p:cNvSpPr/>
          <p:nvPr/>
        </p:nvSpPr>
        <p:spPr>
          <a:xfrm flipH="1">
            <a:off x="4509183" y="6957392"/>
            <a:ext cx="270156" cy="100811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войная стрелка вверх/вниз 10"/>
          <p:cNvSpPr/>
          <p:nvPr/>
        </p:nvSpPr>
        <p:spPr>
          <a:xfrm rot="3846886" flipV="1">
            <a:off x="2258451" y="2602376"/>
            <a:ext cx="407106" cy="1831100"/>
          </a:xfrm>
          <a:prstGeom prst="upDownArrow">
            <a:avLst>
              <a:gd name="adj1" fmla="val 50000"/>
              <a:gd name="adj2" fmla="val 239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войная стрелка вверх/вниз 12"/>
          <p:cNvSpPr/>
          <p:nvPr/>
        </p:nvSpPr>
        <p:spPr>
          <a:xfrm rot="6939666" flipV="1">
            <a:off x="6641110" y="2582090"/>
            <a:ext cx="377052" cy="1882332"/>
          </a:xfrm>
          <a:prstGeom prst="upDownArrow">
            <a:avLst>
              <a:gd name="adj1" fmla="val 50000"/>
              <a:gd name="adj2" fmla="val 239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войная стрелка вверх/вниз 13"/>
          <p:cNvSpPr/>
          <p:nvPr/>
        </p:nvSpPr>
        <p:spPr>
          <a:xfrm rot="5400000" flipV="1">
            <a:off x="4446098" y="3556627"/>
            <a:ext cx="466502" cy="2130663"/>
          </a:xfrm>
          <a:prstGeom prst="upDownArrow">
            <a:avLst>
              <a:gd name="adj1" fmla="val 50000"/>
              <a:gd name="adj2" fmla="val 239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744681" y="5373216"/>
            <a:ext cx="28745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Изделия, выпускаемые </a:t>
            </a:r>
          </a:p>
          <a:p>
            <a:r>
              <a:rPr lang="ru-RU" sz="2000" dirty="0" smtClean="0"/>
              <a:t>предприятием только </a:t>
            </a:r>
          </a:p>
          <a:p>
            <a:r>
              <a:rPr lang="ru-RU" sz="2000" dirty="0" smtClean="0"/>
              <a:t>для собственных нужд.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32143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496287" y="160338"/>
            <a:ext cx="8352928" cy="111680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 smtClean="0">
                <a:effectLst/>
              </a:rPr>
              <a:t>4.  </a:t>
            </a:r>
            <a:r>
              <a:rPr lang="ru-RU" sz="3600" b="1" dirty="0" err="1" smtClean="0">
                <a:effectLst/>
              </a:rPr>
              <a:t>Деталирование</a:t>
            </a:r>
            <a:r>
              <a:rPr lang="ru-RU" sz="3600" b="1" dirty="0" smtClean="0">
                <a:effectLst/>
              </a:rPr>
              <a:t>. Порядок </a:t>
            </a:r>
            <a:r>
              <a:rPr lang="ru-RU" sz="3600" b="1" dirty="0" err="1" smtClean="0">
                <a:effectLst/>
              </a:rPr>
              <a:t>деталирования</a:t>
            </a:r>
            <a:r>
              <a:rPr lang="ru-RU" sz="3600" b="1" dirty="0" smtClean="0">
                <a:effectLst/>
              </a:rPr>
              <a:t>.</a:t>
            </a:r>
            <a:endParaRPr lang="ru-RU" sz="3600" b="1" dirty="0">
              <a:effectLst/>
            </a:endParaRP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575" y="1628800"/>
            <a:ext cx="8592889" cy="457496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effectLst/>
              </a:rPr>
              <a:t>Деталированием</a:t>
            </a:r>
            <a:r>
              <a:rPr lang="ru-RU" sz="2800" dirty="0" smtClean="0">
                <a:effectLst/>
              </a:rPr>
              <a:t> называется процесс разработки и выполнения рабочих чертежей (или эскизов) деталей по сборочному чертежу.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2800" b="1" dirty="0" smtClean="0">
              <a:effectLst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800" b="1" dirty="0" err="1" smtClean="0">
                <a:effectLst/>
              </a:rPr>
              <a:t>Деталирование</a:t>
            </a:r>
            <a:r>
              <a:rPr lang="ru-RU" sz="2800" dirty="0" smtClean="0">
                <a:effectLst/>
              </a:rPr>
              <a:t> необходимо при ремонте изделия и изготовлении деталей, входящих в сборку.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2800" dirty="0">
              <a:effectLst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800" b="1" dirty="0" err="1" smtClean="0">
                <a:effectLst/>
              </a:rPr>
              <a:t>Деталированию</a:t>
            </a:r>
            <a:r>
              <a:rPr lang="ru-RU" sz="2800" dirty="0" smtClean="0">
                <a:effectLst/>
              </a:rPr>
              <a:t> сборочной единицы предшествует процесс чтения сборочного чертежа.</a:t>
            </a:r>
          </a:p>
        </p:txBody>
      </p:sp>
      <p:sp>
        <p:nvSpPr>
          <p:cNvPr id="5" name="AutoShape 2" descr="https://img05.rl0.ru/8873dcad948744a1451d0c954746dd17/c1300x974/previews.123rf.com/images/mistac/mistac1110/mistac111000033/10796723-A-compass-pen-protractor-ruler-on-a-sheet-of-graph-paper--Stock-Pho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25" y="5556740"/>
            <a:ext cx="1727175" cy="129405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2043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s://img05.rl0.ru/8873dcad948744a1451d0c954746dd17/c1300x974/previews.123rf.com/images/mistac/mistac1110/mistac111000033/10796723-A-compass-pen-protractor-ruler-on-a-sheet-of-graph-paper--Stock-Pho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07974" y="160338"/>
            <a:ext cx="6496273" cy="24765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ts val="6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sz="3600" b="1" dirty="0" smtClean="0">
                <a:effectLst/>
              </a:rPr>
              <a:t>Сборочный чертеж блока роликового </a:t>
            </a:r>
            <a:r>
              <a:rPr lang="ru-RU" sz="2600" dirty="0" smtClean="0">
                <a:effectLst/>
              </a:rPr>
              <a:t>(</a:t>
            </a:r>
            <a:r>
              <a:rPr lang="ru-RU" sz="2600" dirty="0">
                <a:effectLst/>
              </a:rPr>
              <a:t>роликовый  применяется для  изменения  направления каната при </a:t>
            </a:r>
            <a:r>
              <a:rPr lang="ru-RU" sz="2600" dirty="0" smtClean="0">
                <a:effectLst/>
              </a:rPr>
              <a:t>поднятии</a:t>
            </a:r>
          </a:p>
          <a:p>
            <a:pPr algn="l">
              <a:lnSpc>
                <a:spcPct val="100000"/>
              </a:lnSpc>
            </a:pPr>
            <a:r>
              <a:rPr lang="ru-RU" sz="2600" dirty="0" smtClean="0">
                <a:effectLst/>
              </a:rPr>
              <a:t> </a:t>
            </a:r>
            <a:r>
              <a:rPr lang="ru-RU" sz="2600" dirty="0">
                <a:effectLst/>
              </a:rPr>
              <a:t>и опускании тяжести</a:t>
            </a:r>
            <a:r>
              <a:rPr lang="ru-RU" sz="2600" dirty="0" smtClean="0">
                <a:effectLst/>
              </a:rPr>
              <a:t>)</a:t>
            </a:r>
            <a:endParaRPr lang="ru-RU" sz="26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773" y="5556740"/>
            <a:ext cx="1727175" cy="129405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3"/>
          <a:srcRect l="37285" t="21339" r="47955" b="33776"/>
          <a:stretch/>
        </p:blipFill>
        <p:spPr bwMode="auto">
          <a:xfrm>
            <a:off x="5738184" y="985218"/>
            <a:ext cx="3079228" cy="48622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3"/>
          <a:srcRect l="7047" t="41962" r="62374" b="19421"/>
          <a:stretch/>
        </p:blipFill>
        <p:spPr bwMode="auto">
          <a:xfrm>
            <a:off x="307975" y="2636912"/>
            <a:ext cx="5753100" cy="39733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08641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s://img05.rl0.ru/8873dcad948744a1451d0c954746dd17/c1300x974/previews.123rf.com/images/mistac/mistac1110/mistac111000033/10796723-A-compass-pen-protractor-ruler-on-a-sheet-of-graph-paper--Stock-Pho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86188" y="480888"/>
            <a:ext cx="8352928" cy="6622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ts val="6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3600" b="1" dirty="0" smtClean="0">
                <a:effectLst/>
              </a:rPr>
              <a:t>Детали роликового блока</a:t>
            </a:r>
            <a:endParaRPr lang="ru-RU" sz="3600" b="1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773" y="5556740"/>
            <a:ext cx="1727175" cy="129405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/>
          <p:nvPr/>
        </p:nvPicPr>
        <p:blipFill rotWithShape="1">
          <a:blip r:embed="rId3"/>
          <a:srcRect l="17736" t="33334" r="57501" b="22619"/>
          <a:stretch/>
        </p:blipFill>
        <p:spPr bwMode="auto">
          <a:xfrm>
            <a:off x="2555776" y="1730544"/>
            <a:ext cx="4968552" cy="41764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7975" y="1988840"/>
            <a:ext cx="15997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 – вилка;</a:t>
            </a:r>
          </a:p>
          <a:p>
            <a:r>
              <a:rPr lang="ru-RU" sz="2000" dirty="0" smtClean="0"/>
              <a:t>2 – ролик;</a:t>
            </a:r>
          </a:p>
          <a:p>
            <a:r>
              <a:rPr lang="ru-RU" sz="2000" dirty="0" smtClean="0"/>
              <a:t>3 – втулка;</a:t>
            </a:r>
          </a:p>
          <a:p>
            <a:r>
              <a:rPr lang="ru-RU" sz="2000" dirty="0" smtClean="0"/>
              <a:t>4 – ось;</a:t>
            </a:r>
          </a:p>
          <a:p>
            <a:r>
              <a:rPr lang="ru-RU" sz="2000" dirty="0" smtClean="0"/>
              <a:t>5 – планка;</a:t>
            </a:r>
          </a:p>
          <a:p>
            <a:r>
              <a:rPr lang="ru-RU" sz="2000" dirty="0" smtClean="0"/>
              <a:t>6 – винт.</a:t>
            </a:r>
            <a:endParaRPr lang="ru-RU" sz="2000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4"/>
          <a:srcRect l="21751" t="31547" r="61684" b="41369"/>
          <a:stretch/>
        </p:blipFill>
        <p:spPr bwMode="auto">
          <a:xfrm>
            <a:off x="155575" y="4605768"/>
            <a:ext cx="2247801" cy="19019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01212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s://img05.rl0.ru/8873dcad948744a1451d0c954746dd17/c1300x974/previews.123rf.com/images/mistac/mistac1110/mistac111000033/10796723-A-compass-pen-protractor-ruler-on-a-sheet-of-graph-paper--Stock-Pho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64484" y="160338"/>
            <a:ext cx="8352928" cy="13244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ts val="6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3600" b="1" dirty="0" smtClean="0">
                <a:effectLst/>
              </a:rPr>
              <a:t>5. Порядок </a:t>
            </a:r>
            <a:r>
              <a:rPr lang="ru-RU" sz="3600" b="1" dirty="0" err="1" smtClean="0">
                <a:effectLst/>
              </a:rPr>
              <a:t>деталирования</a:t>
            </a:r>
            <a:r>
              <a:rPr lang="ru-RU" sz="3600" b="1" dirty="0" smtClean="0">
                <a:effectLst/>
              </a:rPr>
              <a:t> сборочного чертежа</a:t>
            </a:r>
            <a:endParaRPr lang="ru-RU" sz="3600" b="1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773" y="5556740"/>
            <a:ext cx="1727175" cy="129405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2895" y="1710228"/>
            <a:ext cx="850943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/>
              <a:t>1. Сборочном чертеже выявить изображение детали, </a:t>
            </a:r>
          </a:p>
          <a:p>
            <a:r>
              <a:rPr lang="ru-RU" sz="2600" dirty="0" smtClean="0"/>
              <a:t>на которую будет составляться рабочий чертеж.</a:t>
            </a:r>
          </a:p>
          <a:p>
            <a:r>
              <a:rPr lang="ru-RU" sz="2600" dirty="0" smtClean="0"/>
              <a:t>2. Выяснить форму детали и определить ее </a:t>
            </a:r>
          </a:p>
          <a:p>
            <a:r>
              <a:rPr lang="ru-RU" sz="2600" dirty="0" smtClean="0"/>
              <a:t>конструктивные элементы.</a:t>
            </a:r>
          </a:p>
          <a:p>
            <a:r>
              <a:rPr lang="ru-RU" sz="2600" dirty="0" smtClean="0"/>
              <a:t>3. Выбрать формат листа бумаги, оформить рамку и основную надпись.</a:t>
            </a:r>
          </a:p>
          <a:p>
            <a:r>
              <a:rPr lang="ru-RU" sz="2600" dirty="0" smtClean="0"/>
              <a:t>4. Определить необходимое и достаточное количество изображений, учитывая условности и упрощения допустимые на сборочном чертеже.</a:t>
            </a:r>
          </a:p>
          <a:p>
            <a:r>
              <a:rPr lang="ru-RU" sz="2600" dirty="0" smtClean="0"/>
              <a:t>5. Выбрать масштаб для изображений с учетом целесообразности использования поля чертежа.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9087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s://img05.rl0.ru/8873dcad948744a1451d0c954746dd17/c1300x974/previews.123rf.com/images/mistac/mistac1110/mistac111000033/10796723-A-compass-pen-protractor-ruler-on-a-sheet-of-graph-paper--Stock-Pho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99404" y="190418"/>
            <a:ext cx="8352928" cy="6622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ts val="6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3600" b="1" dirty="0" smtClean="0">
                <a:solidFill>
                  <a:srgbClr val="FF0000"/>
                </a:solidFill>
                <a:effectLst/>
              </a:rPr>
              <a:t>Замечания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773" y="5556740"/>
            <a:ext cx="1727175" cy="129405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1149" y="1200813"/>
            <a:ext cx="8509437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При </a:t>
            </a:r>
            <a:r>
              <a:rPr lang="ru-RU" sz="2800" b="1" dirty="0"/>
              <a:t>деталировании</a:t>
            </a:r>
            <a:r>
              <a:rPr lang="ru-RU" sz="2800" dirty="0"/>
              <a:t> необходимо помнить:</a:t>
            </a:r>
          </a:p>
          <a:p>
            <a:endParaRPr lang="ru-RU" sz="10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/>
              <a:t>на  стандартные изделия чертежи не выполняются, т.к. все сведения о них можно найти в справочниках (винт);</a:t>
            </a:r>
          </a:p>
          <a:p>
            <a:endParaRPr lang="ru-RU" sz="1000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/>
              <a:t>размеры сопрягаемых поверхностей должны быть одинаковыми;</a:t>
            </a:r>
          </a:p>
          <a:p>
            <a:endParaRPr lang="ru-RU" sz="1000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/>
              <a:t>размеры деталей нельзя снимать посредством простых измерений изображений на сборочном чертеже.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67155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s://img05.rl0.ru/8873dcad948744a1451d0c954746dd17/c1300x974/previews.123rf.com/images/mistac/mistac1110/mistac111000033/10796723-A-compass-pen-protractor-ruler-on-a-sheet-of-graph-paper--Stock-Pho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99404" y="190418"/>
            <a:ext cx="8352928" cy="6622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ts val="6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3600" b="1" dirty="0" err="1" smtClean="0">
                <a:effectLst/>
              </a:rPr>
              <a:t>Деталирование</a:t>
            </a:r>
            <a:r>
              <a:rPr lang="ru-RU" sz="3600" b="1" dirty="0" smtClean="0">
                <a:effectLst/>
              </a:rPr>
              <a:t> детали «Вилка»</a:t>
            </a:r>
            <a:endParaRPr lang="ru-RU" sz="3600" b="1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773" y="5556740"/>
            <a:ext cx="1727175" cy="129405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3"/>
          <a:srcRect l="10038" t="29746" r="49806" b="19346"/>
          <a:stretch/>
        </p:blipFill>
        <p:spPr bwMode="auto">
          <a:xfrm>
            <a:off x="827584" y="1124744"/>
            <a:ext cx="7632848" cy="50790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75430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s://img05.rl0.ru/8873dcad948744a1451d0c954746dd17/c1300x974/previews.123rf.com/images/mistac/mistac1110/mistac111000033/10796723-A-compass-pen-protractor-ruler-on-a-sheet-of-graph-paper--Stock-Pho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77658" y="190418"/>
            <a:ext cx="8352928" cy="10103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ts val="6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3600" b="1" dirty="0" smtClean="0">
                <a:effectLst/>
              </a:rPr>
              <a:t>Определение размеров деталей не указанных на сборочном чертеже</a:t>
            </a:r>
            <a:endParaRPr lang="ru-RU" sz="3600" b="1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773" y="5556740"/>
            <a:ext cx="1727175" cy="129405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21148" y="1556792"/>
                <a:ext cx="8509437" cy="5074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711200" algn="ctr"/>
                <a:r>
                  <a:rPr lang="ru-RU" sz="2400" dirty="0"/>
                  <a:t>1 Способ: </a:t>
                </a:r>
                <a:r>
                  <a:rPr lang="ru-RU" sz="2400" b="1" dirty="0"/>
                  <a:t>расчетный</a:t>
                </a:r>
              </a:p>
              <a:p>
                <a:endParaRPr lang="ru-RU" sz="1000" dirty="0"/>
              </a:p>
              <a:p>
                <a:pPr indent="711200"/>
                <a:r>
                  <a:rPr lang="ru-RU" sz="2400" dirty="0" smtClean="0"/>
                  <a:t>Определяется масштабный коэффициент: соотношение нанесенного на чертеже размера к соответствующему размеру, полученному при измерении изображения  </a:t>
                </a:r>
                <a:r>
                  <a:rPr lang="ru-RU" sz="2400" i="1" dirty="0" smtClean="0"/>
                  <a:t>К</a:t>
                </a:r>
                <a:r>
                  <a:rPr lang="ru-RU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/>
                          </a:rPr>
                          <m:t>натуральный размер</m:t>
                        </m:r>
                      </m:num>
                      <m:den>
                        <m:r>
                          <a:rPr lang="ru-RU" sz="2400" b="0" i="1" smtClean="0">
                            <a:latin typeface="Cambria Math"/>
                          </a:rPr>
                          <m:t>измеренный размер</m:t>
                        </m:r>
                      </m:den>
                    </m:f>
                  </m:oMath>
                </a14:m>
                <a:endParaRPr lang="ru-RU" sz="2400" dirty="0" smtClean="0"/>
              </a:p>
              <a:p>
                <a:pPr indent="711200"/>
                <a:endParaRPr lang="ru-RU" sz="2400" dirty="0"/>
              </a:p>
              <a:p>
                <a:pPr indent="711200" algn="ctr"/>
                <a:r>
                  <a:rPr lang="ru-RU" sz="2400" dirty="0" smtClean="0"/>
                  <a:t>2 Способ: </a:t>
                </a:r>
                <a:r>
                  <a:rPr lang="ru-RU" sz="2400" b="1" dirty="0" smtClean="0"/>
                  <a:t>графический</a:t>
                </a:r>
              </a:p>
              <a:p>
                <a:pPr indent="711200" algn="ctr"/>
                <a:endParaRPr lang="ru-RU" sz="2400" dirty="0" smtClean="0"/>
              </a:p>
              <a:p>
                <a:pPr indent="711200" algn="ctr"/>
                <a:r>
                  <a:rPr lang="ru-RU" sz="2400" dirty="0" smtClean="0"/>
                  <a:t>Данный способ еще называют пропорциональным масштабом.</a:t>
                </a:r>
              </a:p>
              <a:p>
                <a:endParaRPr lang="ru-RU" sz="2800" dirty="0"/>
              </a:p>
              <a:p>
                <a:endParaRPr lang="ru-RU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48" y="1556792"/>
                <a:ext cx="8509437" cy="5074659"/>
              </a:xfrm>
              <a:prstGeom prst="rect">
                <a:avLst/>
              </a:prstGeom>
              <a:blipFill rotWithShape="1">
                <a:blip r:embed="rId3"/>
                <a:stretch>
                  <a:fillRect l="-1074" t="-9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8810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s://img05.rl0.ru/8873dcad948744a1451d0c954746dd17/c1300x974/previews.123rf.com/images/mistac/mistac1110/mistac111000033/10796723-A-compass-pen-protractor-ruler-on-a-sheet-of-graph-paper--Stock-Pho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99404" y="190418"/>
            <a:ext cx="8352928" cy="9343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ts val="6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2800" b="1" dirty="0" smtClean="0">
                <a:effectLst/>
              </a:rPr>
              <a:t>Графический способ определения размеров не указанных на сборочном чертеже (втулка)</a:t>
            </a:r>
            <a:endParaRPr lang="ru-RU" sz="2800" b="1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773" y="5556740"/>
            <a:ext cx="1727175" cy="129405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3"/>
          <a:srcRect l="10373" t="36310" r="50475" b="34524"/>
          <a:stretch/>
        </p:blipFill>
        <p:spPr bwMode="auto">
          <a:xfrm>
            <a:off x="755576" y="1484784"/>
            <a:ext cx="7704856" cy="37444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25470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s://img05.rl0.ru/8873dcad948744a1451d0c954746dd17/c1300x974/previews.123rf.com/images/mistac/mistac1110/mistac111000033/10796723-A-compass-pen-protractor-ruler-on-a-sheet-of-graph-paper--Stock-Pho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99404" y="190418"/>
            <a:ext cx="8352928" cy="6622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ts val="6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3600" b="1" dirty="0" err="1" smtClean="0">
                <a:effectLst/>
              </a:rPr>
              <a:t>Деталирование</a:t>
            </a:r>
            <a:r>
              <a:rPr lang="ru-RU" sz="3600" b="1" dirty="0" smtClean="0">
                <a:effectLst/>
              </a:rPr>
              <a:t> детали «Вилка»</a:t>
            </a:r>
            <a:endParaRPr lang="ru-RU" sz="3600" b="1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773" y="5556740"/>
            <a:ext cx="1727175" cy="129405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3"/>
          <a:srcRect l="10038" t="29746" r="49806" b="19346"/>
          <a:stretch/>
        </p:blipFill>
        <p:spPr bwMode="auto">
          <a:xfrm>
            <a:off x="827584" y="1124744"/>
            <a:ext cx="7632848" cy="50790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02798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s://img05.rl0.ru/8873dcad948744a1451d0c954746dd17/c1300x974/previews.123rf.com/images/mistac/mistac1110/mistac111000033/10796723-A-compass-pen-protractor-ruler-on-a-sheet-of-graph-paper--Stock-Pho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208218"/>
            <a:ext cx="3352516" cy="24482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ts val="6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3600" b="1" dirty="0" smtClean="0">
                <a:effectLst/>
              </a:rPr>
              <a:t>Рабочий чертеж детали «Вилка»</a:t>
            </a:r>
            <a:endParaRPr lang="ru-RU" sz="3600" b="1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2"/>
          <a:srcRect l="28277" t="21726" r="48466" b="19941"/>
          <a:stretch/>
        </p:blipFill>
        <p:spPr bwMode="auto">
          <a:xfrm>
            <a:off x="3409729" y="111636"/>
            <a:ext cx="4464497" cy="64789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457" y="5589060"/>
            <a:ext cx="1727175" cy="129405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6694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6740"/>
            <a:ext cx="1727175" cy="129405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6287" y="160338"/>
            <a:ext cx="8352928" cy="111680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 smtClean="0"/>
              <a:t>1. </a:t>
            </a:r>
            <a:r>
              <a:rPr lang="ru-RU" sz="3600" b="1" dirty="0">
                <a:effectLst/>
              </a:rPr>
              <a:t>Виды </a:t>
            </a:r>
            <a:r>
              <a:rPr lang="ru-RU" sz="3600" b="1" dirty="0" smtClean="0">
                <a:effectLst/>
              </a:rPr>
              <a:t>изделий. Виды конструкторской документации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575" y="1518642"/>
            <a:ext cx="3031505" cy="122413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effectLst/>
              </a:rPr>
              <a:t>Не специфицированные – не имеющие составных частей </a:t>
            </a:r>
            <a:endParaRPr lang="ru-RU" sz="200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AutoShape 2" descr="https://img05.rl0.ru/8873dcad948744a1451d0c954746dd17/c1300x974/previews.123rf.com/images/mistac/mistac1110/mistac111000033/10796723-A-compass-pen-protractor-ruler-on-a-sheet-of-graph-paper--Stock-Pho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Двойная стрелка вверх/вниз 5"/>
          <p:cNvSpPr/>
          <p:nvPr/>
        </p:nvSpPr>
        <p:spPr>
          <a:xfrm flipH="1">
            <a:off x="4509183" y="6957392"/>
            <a:ext cx="270156" cy="100811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47591" y="3857881"/>
            <a:ext cx="2566857" cy="959732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Детали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181037" y="2262912"/>
            <a:ext cx="2566857" cy="959732"/>
          </a:xfrm>
          <a:prstGeom prst="ellipse">
            <a:avLst/>
          </a:prstGeom>
          <a:solidFill>
            <a:srgbClr val="D5AFC3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Сборочные единицы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591491" y="3394478"/>
            <a:ext cx="2354201" cy="959732"/>
          </a:xfrm>
          <a:prstGeom prst="ellipse">
            <a:avLst/>
          </a:prstGeom>
          <a:solidFill>
            <a:srgbClr val="FFC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Комплексы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485162" y="4779090"/>
            <a:ext cx="2566857" cy="959732"/>
          </a:xfrm>
          <a:prstGeom prst="ellipse">
            <a:avLst/>
          </a:prstGeom>
          <a:solidFill>
            <a:schemeClr val="tx2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Комплекты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 rot="6893690" flipV="1">
            <a:off x="6202276" y="4386662"/>
            <a:ext cx="356038" cy="7848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rot="10800000">
            <a:off x="4328681" y="3257502"/>
            <a:ext cx="271570" cy="540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 rot="15221270">
            <a:off x="6190738" y="3892291"/>
            <a:ext cx="376195" cy="7076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 rot="16200000" flipV="1">
            <a:off x="2866260" y="4130564"/>
            <a:ext cx="343667" cy="4472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287317" y="3857881"/>
            <a:ext cx="2765042" cy="114337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Виды изделий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5949392" y="1518642"/>
            <a:ext cx="3031505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 smtClean="0">
                <a:effectLst/>
              </a:rPr>
              <a:t>Специфицированные – состоящие из двух и более составных частей </a:t>
            </a: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36386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s://img05.rl0.ru/8873dcad948744a1451d0c954746dd17/c1300x974/previews.123rf.com/images/mistac/mistac1110/mistac111000033/10796723-A-compass-pen-protractor-ruler-on-a-sheet-of-graph-paper--Stock-Pho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99404" y="190418"/>
            <a:ext cx="8352928" cy="6622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ts val="6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3600" b="1" dirty="0" err="1" smtClean="0">
                <a:effectLst/>
              </a:rPr>
              <a:t>Деталирование</a:t>
            </a:r>
            <a:r>
              <a:rPr lang="ru-RU" sz="3600" b="1" dirty="0" smtClean="0">
                <a:effectLst/>
              </a:rPr>
              <a:t> детали «Ролик»</a:t>
            </a:r>
            <a:endParaRPr lang="ru-RU" sz="3600" b="1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773" y="5556740"/>
            <a:ext cx="1727175" cy="129405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3"/>
          <a:srcRect l="9035" t="28869" r="50307" b="19345"/>
          <a:stretch/>
        </p:blipFill>
        <p:spPr bwMode="auto">
          <a:xfrm>
            <a:off x="460375" y="1052736"/>
            <a:ext cx="8391957" cy="55446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93405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s://img05.rl0.ru/8873dcad948744a1451d0c954746dd17/c1300x974/previews.123rf.com/images/mistac/mistac1110/mistac111000033/10796723-A-compass-pen-protractor-ruler-on-a-sheet-of-graph-paper--Stock-Pho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80411" y="1340768"/>
            <a:ext cx="3352516" cy="38162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ts val="6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3600" b="1" dirty="0" smtClean="0">
                <a:effectLst/>
              </a:rPr>
              <a:t>Рабочий чертеж детали «Ролик» </a:t>
            </a:r>
            <a:r>
              <a:rPr lang="ru-RU" sz="2800" dirty="0" smtClean="0">
                <a:effectLst/>
              </a:rPr>
              <a:t>(деталь типа вал, строим один вид)</a:t>
            </a:r>
            <a:endParaRPr lang="ru-RU" sz="2800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2"/>
          <a:srcRect l="28444" t="21726" r="48299" b="19643"/>
          <a:stretch/>
        </p:blipFill>
        <p:spPr bwMode="auto">
          <a:xfrm>
            <a:off x="4211960" y="548680"/>
            <a:ext cx="3851052" cy="56874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457" y="5589060"/>
            <a:ext cx="1727175" cy="129405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360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s://img05.rl0.ru/8873dcad948744a1451d0c954746dd17/c1300x974/previews.123rf.com/images/mistac/mistac1110/mistac111000033/10796723-A-compass-pen-protractor-ruler-on-a-sheet-of-graph-paper--Stock-Pho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99404" y="190418"/>
            <a:ext cx="8352928" cy="6622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ts val="6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3600" b="1" dirty="0" err="1" smtClean="0">
                <a:effectLst/>
              </a:rPr>
              <a:t>Деталирование</a:t>
            </a:r>
            <a:r>
              <a:rPr lang="ru-RU" sz="3600" b="1" dirty="0" smtClean="0">
                <a:effectLst/>
              </a:rPr>
              <a:t> детали «Втулка»</a:t>
            </a:r>
            <a:endParaRPr lang="ru-RU" sz="3600" b="1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773" y="5556740"/>
            <a:ext cx="1727175" cy="129405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3"/>
          <a:srcRect l="9536" t="28869" r="50642" b="19643"/>
          <a:stretch/>
        </p:blipFill>
        <p:spPr bwMode="auto">
          <a:xfrm>
            <a:off x="683568" y="980728"/>
            <a:ext cx="7992888" cy="54726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68667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s://img05.rl0.ru/8873dcad948744a1451d0c954746dd17/c1300x974/previews.123rf.com/images/mistac/mistac1110/mistac111000033/10796723-A-compass-pen-protractor-ruler-on-a-sheet-of-graph-paper--Stock-Pho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19065" y="1749143"/>
            <a:ext cx="3352516" cy="3240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ts val="6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3600" b="1" dirty="0" smtClean="0">
                <a:effectLst/>
              </a:rPr>
              <a:t>Рабочий чертеж детали «Втулка» </a:t>
            </a:r>
            <a:r>
              <a:rPr lang="ru-RU" sz="2800" dirty="0" smtClean="0">
                <a:effectLst/>
              </a:rPr>
              <a:t>(половина вида и половина разреза)</a:t>
            </a:r>
            <a:endParaRPr lang="ru-RU" sz="2800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2"/>
          <a:srcRect l="27774" t="21428" r="48299" b="19940"/>
          <a:stretch/>
        </p:blipFill>
        <p:spPr bwMode="auto">
          <a:xfrm>
            <a:off x="4139952" y="502562"/>
            <a:ext cx="3744415" cy="57335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457" y="5589060"/>
            <a:ext cx="1727175" cy="129405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5962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/>
          <p:nvPr/>
        </p:nvPicPr>
        <p:blipFill rotWithShape="1">
          <a:blip r:embed="rId2"/>
          <a:srcRect l="26269" t="40774" r="36922" b="19643"/>
          <a:stretch/>
        </p:blipFill>
        <p:spPr bwMode="auto">
          <a:xfrm>
            <a:off x="306591" y="3353548"/>
            <a:ext cx="4048808" cy="22322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6740"/>
            <a:ext cx="1727175" cy="129405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6287" y="160338"/>
            <a:ext cx="8352928" cy="111680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 smtClean="0"/>
              <a:t>1. </a:t>
            </a:r>
            <a:r>
              <a:rPr lang="ru-RU" sz="3600" b="1" dirty="0">
                <a:effectLst/>
              </a:rPr>
              <a:t>Виды </a:t>
            </a:r>
            <a:r>
              <a:rPr lang="ru-RU" sz="3600" b="1" dirty="0" smtClean="0">
                <a:effectLst/>
              </a:rPr>
              <a:t>изделий. Виды конструкторской документации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0375" y="1518642"/>
            <a:ext cx="4318964" cy="1766342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effectLst/>
              </a:rPr>
              <a:t>Деталь</a:t>
            </a:r>
            <a:r>
              <a:rPr lang="ru-RU" sz="2000" dirty="0" smtClean="0">
                <a:effectLst/>
              </a:rPr>
              <a:t> – это изделие, изготовленное из однородного по наименованию и марке материала, без применения сборочных операций.</a:t>
            </a:r>
            <a:endParaRPr lang="ru-RU" sz="200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AutoShape 2" descr="https://img05.rl0.ru/8873dcad948744a1451d0c954746dd17/c1300x974/previews.123rf.com/images/mistac/mistac1110/mistac111000033/10796723-A-compass-pen-protractor-ruler-on-a-sheet-of-graph-paper--Stock-Pho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Двойная стрелка вверх/вниз 5"/>
          <p:cNvSpPr/>
          <p:nvPr/>
        </p:nvSpPr>
        <p:spPr>
          <a:xfrm flipH="1">
            <a:off x="4509183" y="6957392"/>
            <a:ext cx="270156" cy="100811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4644261" y="1268760"/>
            <a:ext cx="4170413" cy="29523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effectLst/>
              </a:rPr>
              <a:t>Сборочная единица </a:t>
            </a:r>
            <a:r>
              <a:rPr lang="ru-RU" sz="2000" dirty="0" smtClean="0">
                <a:effectLst/>
              </a:rPr>
              <a:t>– изделие, составные части которого подлежат соединению между собой сборочными операциями (свинчиванием, сочленением, клепкой, сваркой, пайкой, опрессовкой, развальцовкой, склеиванием, сшивкой, укладкой и т.п.)</a:t>
            </a:r>
            <a:endParaRPr lang="ru-RU" sz="2000" dirty="0">
              <a:effectLst/>
            </a:endParaRPr>
          </a:p>
        </p:txBody>
      </p:sp>
      <p:pic>
        <p:nvPicPr>
          <p:cNvPr id="26" name="Рисунок 25"/>
          <p:cNvPicPr/>
          <p:nvPr/>
        </p:nvPicPr>
        <p:blipFill rotWithShape="1">
          <a:blip r:embed="rId4"/>
          <a:srcRect l="18237" t="33929" r="55996" b="37500"/>
          <a:stretch/>
        </p:blipFill>
        <p:spPr bwMode="auto">
          <a:xfrm>
            <a:off x="4809139" y="4221088"/>
            <a:ext cx="4005535" cy="22050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2360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6740"/>
            <a:ext cx="1727175" cy="129405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6287" y="160338"/>
            <a:ext cx="8352928" cy="111680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 smtClean="0"/>
              <a:t>1. </a:t>
            </a:r>
            <a:r>
              <a:rPr lang="ru-RU" sz="3600" b="1" dirty="0">
                <a:effectLst/>
              </a:rPr>
              <a:t>Виды </a:t>
            </a:r>
            <a:r>
              <a:rPr lang="ru-RU" sz="3600" b="1" dirty="0" smtClean="0">
                <a:effectLst/>
              </a:rPr>
              <a:t>изделий. Виды конструкторской документации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0374" y="1518642"/>
            <a:ext cx="8360097" cy="3854574"/>
          </a:xfrm>
        </p:spPr>
        <p:txBody>
          <a:bodyPr>
            <a:noAutofit/>
          </a:bodyPr>
          <a:lstStyle/>
          <a:p>
            <a:pPr algn="l"/>
            <a:r>
              <a:rPr lang="ru-RU" sz="2500" b="1" dirty="0" smtClean="0">
                <a:effectLst/>
              </a:rPr>
              <a:t>Комплекс</a:t>
            </a:r>
            <a:r>
              <a:rPr lang="ru-RU" sz="2500" dirty="0" smtClean="0">
                <a:effectLst/>
              </a:rPr>
              <a:t> включает в себя два и более изделий, не соединенных сборочными операциями, но предназначенных для выполнения взаимосвязанных эксплуатационных функций.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sz="2500" dirty="0" smtClean="0">
                <a:effectLst/>
              </a:rPr>
              <a:t>В </a:t>
            </a:r>
            <a:r>
              <a:rPr lang="ru-RU" sz="2500" b="1" dirty="0" smtClean="0">
                <a:effectLst/>
              </a:rPr>
              <a:t>комплекс</a:t>
            </a:r>
            <a:r>
              <a:rPr lang="ru-RU" sz="2500" dirty="0" smtClean="0">
                <a:effectLst/>
              </a:rPr>
              <a:t> кроме изделий, 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sz="2500" dirty="0" smtClean="0">
                <a:effectLst/>
              </a:rPr>
              <a:t>выполняющих основные 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sz="2500" dirty="0" smtClean="0">
                <a:effectLst/>
              </a:rPr>
              <a:t>функции, входят детали, 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sz="2500" dirty="0" smtClean="0">
                <a:effectLst/>
              </a:rPr>
              <a:t>сборочные единицы, 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sz="2500" dirty="0" smtClean="0">
                <a:effectLst/>
              </a:rPr>
              <a:t>предназначенные для 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sz="2500" dirty="0" smtClean="0">
                <a:effectLst/>
              </a:rPr>
              <a:t>выполнения 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sz="2500" dirty="0" smtClean="0">
                <a:effectLst/>
              </a:rPr>
              <a:t>вспомогательных функций</a:t>
            </a:r>
            <a:r>
              <a:rPr lang="ru-RU" sz="2000" dirty="0" smtClean="0">
                <a:effectLst/>
              </a:rPr>
              <a:t>.</a:t>
            </a:r>
            <a:endParaRPr lang="ru-RU" sz="200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AutoShape 2" descr="https://img05.rl0.ru/8873dcad948744a1451d0c954746dd17/c1300x974/previews.123rf.com/images/mistac/mistac1110/mistac111000033/10796723-A-compass-pen-protractor-ruler-on-a-sheet-of-graph-paper--Stock-Pho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Двойная стрелка вверх/вниз 5"/>
          <p:cNvSpPr/>
          <p:nvPr/>
        </p:nvSpPr>
        <p:spPr>
          <a:xfrm flipH="1">
            <a:off x="4509183" y="6957392"/>
            <a:ext cx="270156" cy="100811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/>
          <p:nvPr/>
        </p:nvPicPr>
        <p:blipFill rotWithShape="1">
          <a:blip r:embed="rId3"/>
          <a:srcRect l="15727" t="36905" r="70887" b="39583"/>
          <a:stretch/>
        </p:blipFill>
        <p:spPr bwMode="auto">
          <a:xfrm>
            <a:off x="5076056" y="2996952"/>
            <a:ext cx="3709878" cy="32068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48507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6740"/>
            <a:ext cx="1727175" cy="129405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6287" y="160338"/>
            <a:ext cx="8352928" cy="111680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 smtClean="0"/>
              <a:t>1. </a:t>
            </a:r>
            <a:r>
              <a:rPr lang="ru-RU" sz="3600" b="1" dirty="0">
                <a:effectLst/>
              </a:rPr>
              <a:t>Виды </a:t>
            </a:r>
            <a:r>
              <a:rPr lang="ru-RU" sz="3600" b="1" dirty="0" smtClean="0">
                <a:effectLst/>
              </a:rPr>
              <a:t>изделий. Виды конструкторской документации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0374" y="1518642"/>
            <a:ext cx="8360097" cy="1478310"/>
          </a:xfrm>
        </p:spPr>
        <p:txBody>
          <a:bodyPr>
            <a:noAutofit/>
          </a:bodyPr>
          <a:lstStyle/>
          <a:p>
            <a:pPr algn="l"/>
            <a:r>
              <a:rPr lang="ru-RU" sz="2500" b="1" dirty="0" smtClean="0">
                <a:effectLst/>
              </a:rPr>
              <a:t>Комплект </a:t>
            </a:r>
            <a:r>
              <a:rPr lang="ru-RU" sz="2500" dirty="0" smtClean="0">
                <a:effectLst/>
              </a:rPr>
              <a:t>состоит из двух и более изделий, имеющих общее эксплуатационное значение вспомогательного характера, например, комплект запасных частей и т.д.</a:t>
            </a:r>
          </a:p>
        </p:txBody>
      </p:sp>
      <p:sp>
        <p:nvSpPr>
          <p:cNvPr id="5" name="AutoShape 2" descr="https://img05.rl0.ru/8873dcad948744a1451d0c954746dd17/c1300x974/previews.123rf.com/images/mistac/mistac1110/mistac111000033/10796723-A-compass-pen-protractor-ruler-on-a-sheet-of-graph-paper--Stock-Pho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Двойная стрелка вверх/вниз 5"/>
          <p:cNvSpPr/>
          <p:nvPr/>
        </p:nvSpPr>
        <p:spPr>
          <a:xfrm flipH="1">
            <a:off x="4509183" y="6957392"/>
            <a:ext cx="270156" cy="100811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http://ctois.ru/assets/images/text/zapchasti_dlya_dvigateley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24944"/>
            <a:ext cx="4896544" cy="36003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321642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6740"/>
            <a:ext cx="1727175" cy="129405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6287" y="160338"/>
            <a:ext cx="8352928" cy="111680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 smtClean="0"/>
              <a:t>1. </a:t>
            </a:r>
            <a:r>
              <a:rPr lang="ru-RU" sz="3600" b="1" dirty="0">
                <a:effectLst/>
              </a:rPr>
              <a:t>Виды </a:t>
            </a:r>
            <a:r>
              <a:rPr lang="ru-RU" sz="3600" b="1" dirty="0" smtClean="0">
                <a:effectLst/>
              </a:rPr>
              <a:t>изделий. Виды конструкторской документации</a:t>
            </a:r>
            <a:endParaRPr lang="ru-RU" sz="3600" b="1" dirty="0"/>
          </a:p>
        </p:txBody>
      </p:sp>
      <p:sp>
        <p:nvSpPr>
          <p:cNvPr id="5" name="AutoShape 2" descr="https://img05.rl0.ru/8873dcad948744a1451d0c954746dd17/c1300x974/previews.123rf.com/images/mistac/mistac1110/mistac111000033/10796723-A-compass-pen-protractor-ruler-on-a-sheet-of-graph-paper--Stock-Pho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Двойная стрелка вверх/вниз 5"/>
          <p:cNvSpPr/>
          <p:nvPr/>
        </p:nvSpPr>
        <p:spPr>
          <a:xfrm flipH="1">
            <a:off x="4509183" y="6957392"/>
            <a:ext cx="270156" cy="100811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/>
          <p:nvPr/>
        </p:nvPicPr>
        <p:blipFill rotWithShape="1">
          <a:blip r:embed="rId3"/>
          <a:srcRect l="15728" t="26786" r="53486" b="39285"/>
          <a:stretch/>
        </p:blipFill>
        <p:spPr bwMode="auto">
          <a:xfrm>
            <a:off x="683569" y="1412776"/>
            <a:ext cx="8208912" cy="5040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1295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6740"/>
            <a:ext cx="1727175" cy="129405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6287" y="160338"/>
            <a:ext cx="8352928" cy="111680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 smtClean="0"/>
              <a:t>1. </a:t>
            </a:r>
            <a:r>
              <a:rPr lang="ru-RU" sz="3600" b="1" dirty="0">
                <a:effectLst/>
              </a:rPr>
              <a:t>Виды </a:t>
            </a:r>
            <a:r>
              <a:rPr lang="ru-RU" sz="3600" b="1" dirty="0" smtClean="0">
                <a:effectLst/>
              </a:rPr>
              <a:t>изделий. Виды конструкторской документации</a:t>
            </a:r>
            <a:endParaRPr lang="ru-RU" sz="3600" b="1" dirty="0"/>
          </a:p>
        </p:txBody>
      </p:sp>
      <p:sp>
        <p:nvSpPr>
          <p:cNvPr id="5" name="AutoShape 2" descr="https://img05.rl0.ru/8873dcad948744a1451d0c954746dd17/c1300x974/previews.123rf.com/images/mistac/mistac1110/mistac111000033/10796723-A-compass-pen-protractor-ruler-on-a-sheet-of-graph-paper--Stock-Pho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/>
          <p:nvPr/>
        </p:nvPicPr>
        <p:blipFill rotWithShape="1">
          <a:blip r:embed="rId3"/>
          <a:srcRect l="15727" t="25297" r="53319" b="38691"/>
          <a:stretch/>
        </p:blipFill>
        <p:spPr bwMode="auto">
          <a:xfrm>
            <a:off x="863587" y="1268760"/>
            <a:ext cx="7956885" cy="49350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99529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6740"/>
            <a:ext cx="1727175" cy="129405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797" y="7937"/>
            <a:ext cx="8352928" cy="122413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 smtClean="0"/>
              <a:t>2. </a:t>
            </a:r>
            <a:r>
              <a:rPr lang="ru-RU" sz="3600" b="1" dirty="0">
                <a:effectLst/>
              </a:rPr>
              <a:t>Общие сведения о сборочном чертеже.  Спецификация. </a:t>
            </a:r>
            <a:endParaRPr lang="ru-RU" sz="3600" b="1" dirty="0"/>
          </a:p>
        </p:txBody>
      </p:sp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0374" y="1518642"/>
            <a:ext cx="8360097" cy="1694334"/>
          </a:xfrm>
        </p:spPr>
        <p:txBody>
          <a:bodyPr>
            <a:noAutofit/>
          </a:bodyPr>
          <a:lstStyle/>
          <a:p>
            <a:pPr algn="l"/>
            <a:r>
              <a:rPr lang="ru-RU" sz="2500" b="1" dirty="0" smtClean="0">
                <a:effectLst/>
              </a:rPr>
              <a:t>Сборочный чертеж </a:t>
            </a:r>
            <a:r>
              <a:rPr lang="ru-RU" sz="2500" dirty="0" smtClean="0">
                <a:effectLst/>
              </a:rPr>
              <a:t>– это документ, содержащий изображение сборочной единицы (изделия или его части) и данные, необходимые для ее сборки (изготовления) и контроля. </a:t>
            </a:r>
          </a:p>
        </p:txBody>
      </p:sp>
      <p:sp>
        <p:nvSpPr>
          <p:cNvPr id="5" name="AutoShape 2" descr="https://img05.rl0.ru/8873dcad948744a1451d0c954746dd17/c1300x974/previews.123rf.com/images/mistac/mistac1110/mistac111000033/10796723-A-compass-pen-protractor-ruler-on-a-sheet-of-graph-paper--Stock-Pho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Двойная стрелка вверх/вниз 5"/>
          <p:cNvSpPr/>
          <p:nvPr/>
        </p:nvSpPr>
        <p:spPr>
          <a:xfrm flipH="1">
            <a:off x="4509183" y="6957392"/>
            <a:ext cx="270156" cy="100811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http://uldraw.narod.ru/simples/klapan_sbor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187" y="3429000"/>
            <a:ext cx="4266356" cy="318101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одзаголовок 2"/>
          <p:cNvSpPr txBox="1">
            <a:spLocks/>
          </p:cNvSpPr>
          <p:nvPr/>
        </p:nvSpPr>
        <p:spPr>
          <a:xfrm>
            <a:off x="460375" y="3140968"/>
            <a:ext cx="4318964" cy="3240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b="1" dirty="0" smtClean="0">
                <a:effectLst/>
              </a:rPr>
              <a:t>Сборочный чертеж </a:t>
            </a:r>
            <a:r>
              <a:rPr lang="ru-RU" sz="2000" dirty="0" smtClean="0">
                <a:effectLst/>
              </a:rPr>
              <a:t>должен давать полное представление о форме, функциональном назначении и составе сборочной единицы.</a:t>
            </a:r>
          </a:p>
          <a:p>
            <a:pPr algn="l"/>
            <a:r>
              <a:rPr lang="ru-RU" sz="2000" dirty="0" smtClean="0">
                <a:effectLst/>
              </a:rPr>
              <a:t>По </a:t>
            </a:r>
            <a:r>
              <a:rPr lang="ru-RU" sz="2000" b="1" dirty="0" smtClean="0">
                <a:effectLst/>
              </a:rPr>
              <a:t>сборочному чертежу </a:t>
            </a:r>
            <a:r>
              <a:rPr lang="ru-RU" sz="2000" dirty="0" smtClean="0">
                <a:effectLst/>
              </a:rPr>
              <a:t>можно представить взаимное расположение составных частей, способы соединения деталей между собой и принцип работы.</a:t>
            </a:r>
          </a:p>
        </p:txBody>
      </p:sp>
    </p:spTree>
    <p:extLst>
      <p:ext uri="{BB962C8B-B14F-4D97-AF65-F5344CB8AC3E}">
        <p14:creationId xmlns:p14="http://schemas.microsoft.com/office/powerpoint/2010/main" val="3041254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14174</TotalTime>
  <Words>1048</Words>
  <Application>Microsoft Office PowerPoint</Application>
  <PresentationFormat>Экран (4:3)</PresentationFormat>
  <Paragraphs>124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Wingdings</vt:lpstr>
      <vt:lpstr>Тема Office</vt:lpstr>
      <vt:lpstr>Лекция №5 . Сборочный чертеж. Деталирование сборочного чертежа.</vt:lpstr>
      <vt:lpstr>1. Виды изделий. Виды конструкторской документации</vt:lpstr>
      <vt:lpstr>1. Виды изделий. Виды конструкторской документации</vt:lpstr>
      <vt:lpstr>1. Виды изделий. Виды конструкторской документации</vt:lpstr>
      <vt:lpstr>1. Виды изделий. Виды конструкторской документации</vt:lpstr>
      <vt:lpstr>1. Виды изделий. Виды конструкторской документации</vt:lpstr>
      <vt:lpstr>1. Виды изделий. Виды конструкторской документации</vt:lpstr>
      <vt:lpstr>1. Виды изделий. Виды конструкторской документации</vt:lpstr>
      <vt:lpstr>2. Общие сведения о сборочном чертеже.  Спецификация. </vt:lpstr>
      <vt:lpstr>Сборочный чертеж должен содержать:</vt:lpstr>
      <vt:lpstr>Размеры, наносимые на сборочных чертежах:</vt:lpstr>
      <vt:lpstr>Размеры, наносимые на сборочных чертежах:</vt:lpstr>
      <vt:lpstr>Спецификация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4.  Деталирование. Порядок деталирования.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2. Разрезы.</dc:title>
  <dc:creator>Наталья</dc:creator>
  <cp:lastModifiedBy>Дмитрий Гайчук</cp:lastModifiedBy>
  <cp:revision>214</cp:revision>
  <dcterms:created xsi:type="dcterms:W3CDTF">2017-02-05T13:43:01Z</dcterms:created>
  <dcterms:modified xsi:type="dcterms:W3CDTF">2019-03-13T18:46:15Z</dcterms:modified>
</cp:coreProperties>
</file>